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634" r:id="rId2"/>
    <p:sldId id="645" r:id="rId3"/>
    <p:sldId id="647" r:id="rId4"/>
    <p:sldId id="648" r:id="rId5"/>
    <p:sldId id="649" r:id="rId6"/>
    <p:sldId id="660" r:id="rId7"/>
    <p:sldId id="659" r:id="rId8"/>
    <p:sldId id="669" r:id="rId9"/>
    <p:sldId id="661" r:id="rId10"/>
    <p:sldId id="650" r:id="rId11"/>
    <p:sldId id="651" r:id="rId12"/>
    <p:sldId id="652" r:id="rId13"/>
    <p:sldId id="654" r:id="rId14"/>
    <p:sldId id="657" r:id="rId15"/>
    <p:sldId id="653" r:id="rId16"/>
    <p:sldId id="655" r:id="rId17"/>
    <p:sldId id="656" r:id="rId18"/>
    <p:sldId id="663" r:id="rId19"/>
    <p:sldId id="664" r:id="rId20"/>
    <p:sldId id="668" r:id="rId21"/>
    <p:sldId id="666" r:id="rId22"/>
    <p:sldId id="665" r:id="rId23"/>
    <p:sldId id="667" r:id="rId24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33"/>
    <a:srgbClr val="F23A00"/>
    <a:srgbClr val="EC480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94139" autoAdjust="0"/>
  </p:normalViewPr>
  <p:slideViewPr>
    <p:cSldViewPr>
      <p:cViewPr varScale="1">
        <p:scale>
          <a:sx n="107" d="100"/>
          <a:sy n="107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7E2BC-08F4-456B-8C19-1DFFF81AB100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25AF6-B261-459D-9A47-55415AE451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82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664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283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960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239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608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664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73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355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00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25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41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720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54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429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847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414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503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25AF6-B261-459D-9A47-55415AE451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39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8BA19-5B97-451C-82C7-F33A68EA57A9}" type="datetimeFigureOut">
              <a:rPr lang="pt-BR" smtClean="0"/>
              <a:pPr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3EB35-BFA2-44B8-9AB0-1E631E71E14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0619/827d7260686c60ab0f7adeb87333dcd6b7ab.pdf" TargetMode="External"/><Relationship Id="rId2" Type="http://schemas.openxmlformats.org/officeDocument/2006/relationships/hyperlink" Target="https://www.networkworld.com/article/2955126/software/genetic-programming-meets-regular-expression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ri.fr/~hansen/proceedings/2012/GECCO/companion/p1477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" y="1059582"/>
            <a:ext cx="8269997" cy="25202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9512" y="1203598"/>
            <a:ext cx="59766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Resolvendo </a:t>
            </a:r>
            <a:r>
              <a:rPr lang="pt-BR" sz="4400" b="1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RegEx</a:t>
            </a:r>
            <a:r>
              <a:rPr lang="pt-BR" sz="4400" b="1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com</a:t>
            </a:r>
          </a:p>
          <a:p>
            <a:r>
              <a:rPr lang="pt-BR" sz="4400" b="1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Algoritmos Genéticos</a:t>
            </a:r>
          </a:p>
          <a:p>
            <a:endParaRPr lang="pt-BR" sz="2500" b="1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  <a:p>
            <a:r>
              <a:rPr lang="pt-BR" sz="2500" b="1" i="1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Por Robson Pandolfi</a:t>
            </a:r>
            <a:endParaRPr lang="pt-BR" sz="2500" i="1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034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58780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Expressões foram definidas como variáveis globais dentro do algoritmo genético</a:t>
            </a:r>
          </a:p>
          <a:p>
            <a:endParaRPr lang="pt-BR" sz="2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sz="2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2743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Padrões no AG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425253-57A4-424D-85FC-68BEC4283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556708"/>
            <a:ext cx="7396060" cy="16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56886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Strings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batem e não batem são definidas por meio de um teste.</a:t>
            </a:r>
          </a:p>
          <a:p>
            <a:endParaRPr lang="pt-BR" sz="2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pt-BR" sz="2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4243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Teste de Padrões no AG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543C2D-2033-45FC-A7DF-9BEECEA4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27734"/>
            <a:ext cx="4464496" cy="25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1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2067694"/>
            <a:ext cx="568863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função de fitness compila a expressão regular para verificar se é válida ou não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 for, determina o fitness da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RegEx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 gerada computando o número de combinações exatas encontradas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3156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Função de fitness</a:t>
            </a:r>
          </a:p>
        </p:txBody>
      </p:sp>
    </p:spTree>
    <p:extLst>
      <p:ext uri="{BB962C8B-B14F-4D97-AF65-F5344CB8AC3E}">
        <p14:creationId xmlns:p14="http://schemas.microsoft.com/office/powerpoint/2010/main" val="122521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85689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O AG usa o fitness porque há múltiplos objetivos: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Maximizar o número de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strings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desejáveis que batem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Minimizar o número de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strings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indesejáveis que batem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Minimizar o tamanho da expressão regular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3156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Função de fitness</a:t>
            </a:r>
          </a:p>
        </p:txBody>
      </p:sp>
    </p:spTree>
    <p:extLst>
      <p:ext uri="{BB962C8B-B14F-4D97-AF65-F5344CB8AC3E}">
        <p14:creationId xmlns:p14="http://schemas.microsoft.com/office/powerpoint/2010/main" val="1148854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85689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função de comparação primeiro combina o número de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strings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desejáveis que não foram encontradas com o número de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strings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indesejáveis encontradas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Quando o valor difere, o AG deve manter o cromossomo com o menor total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3156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Função de fitness</a:t>
            </a:r>
          </a:p>
        </p:txBody>
      </p:sp>
    </p:spTree>
    <p:extLst>
      <p:ext uri="{BB962C8B-B14F-4D97-AF65-F5344CB8AC3E}">
        <p14:creationId xmlns:p14="http://schemas.microsoft.com/office/powerpoint/2010/main" val="329401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213769-F381-4806-B727-A839869ED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3" t="17802" r="52362" b="35999"/>
          <a:stretch/>
        </p:blipFill>
        <p:spPr>
          <a:xfrm>
            <a:off x="899592" y="195485"/>
            <a:ext cx="7560840" cy="462051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25AABC3-E4E4-43E2-8589-839BD38E7797}"/>
              </a:ext>
            </a:extLst>
          </p:cNvPr>
          <p:cNvSpPr/>
          <p:nvPr/>
        </p:nvSpPr>
        <p:spPr>
          <a:xfrm>
            <a:off x="6516216" y="1131590"/>
            <a:ext cx="2520280" cy="1599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69DA0C7-BFD1-4E9C-BBEA-022013139108}"/>
              </a:ext>
            </a:extLst>
          </p:cNvPr>
          <p:cNvSpPr/>
          <p:nvPr/>
        </p:nvSpPr>
        <p:spPr>
          <a:xfrm>
            <a:off x="6588224" y="1161881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a </a:t>
            </a:r>
            <a:r>
              <a:rPr lang="pt-BR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RegEx</a:t>
            </a:r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falha em encontrar uma ou mais </a:t>
            </a:r>
            <a:r>
              <a:rPr lang="pt-BR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strings</a:t>
            </a:r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desejáveis, ou encontra uma ou mais </a:t>
            </a:r>
            <a:r>
              <a:rPr lang="pt-BR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strings</a:t>
            </a:r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indesejáveis, o algoritmo deve manter a </a:t>
            </a:r>
            <a:r>
              <a:rPr lang="pt-BR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RegEx</a:t>
            </a:r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mais nova. Isso previne um cromossomo pior fique sendo mantido.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61597F4-A755-4E54-B361-0A2C7ACD82C9}"/>
              </a:ext>
            </a:extLst>
          </p:cNvPr>
          <p:cNvSpPr/>
          <p:nvPr/>
        </p:nvSpPr>
        <p:spPr>
          <a:xfrm>
            <a:off x="6984268" y="3047787"/>
            <a:ext cx="1656184" cy="920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217D7BD-E6D2-4025-B2D7-A9B64A139723}"/>
              </a:ext>
            </a:extLst>
          </p:cNvPr>
          <p:cNvSpPr/>
          <p:nvPr/>
        </p:nvSpPr>
        <p:spPr>
          <a:xfrm>
            <a:off x="7204856" y="3078077"/>
            <a:ext cx="13635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 contrário, o algoritmo escolhe a </a:t>
            </a:r>
            <a:r>
              <a:rPr lang="pt-BR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RegEx</a:t>
            </a:r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mais curta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70AE47F-A354-4239-9920-8F24B9049A51}"/>
              </a:ext>
            </a:extLst>
          </p:cNvPr>
          <p:cNvCxnSpPr>
            <a:cxnSpLocks/>
          </p:cNvCxnSpPr>
          <p:nvPr/>
        </p:nvCxnSpPr>
        <p:spPr>
          <a:xfrm flipV="1">
            <a:off x="2915816" y="1923678"/>
            <a:ext cx="3600400" cy="208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6FD8E9D-4061-4ADA-A7E0-55263B37D91C}"/>
              </a:ext>
            </a:extLst>
          </p:cNvPr>
          <p:cNvCxnSpPr/>
          <p:nvPr/>
        </p:nvCxnSpPr>
        <p:spPr>
          <a:xfrm flipV="1">
            <a:off x="3203848" y="3489563"/>
            <a:ext cx="3780420" cy="1098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928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568863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O algoritmo genético precisa alterar a largura da expressão regular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função e mutação tem um loop que para quando produz uma sequência de genes com fitness melhorado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Mutação</a:t>
            </a:r>
          </a:p>
        </p:txBody>
      </p:sp>
    </p:spTree>
    <p:extLst>
      <p:ext uri="{BB962C8B-B14F-4D97-AF65-F5344CB8AC3E}">
        <p14:creationId xmlns:p14="http://schemas.microsoft.com/office/powerpoint/2010/main" val="218065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EB2C6CE-22C2-4F0F-8FBA-B861676A7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63" t="57711" r="10625" b="26867"/>
          <a:stretch/>
        </p:blipFill>
        <p:spPr>
          <a:xfrm>
            <a:off x="1043608" y="267494"/>
            <a:ext cx="7452828" cy="324036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2B261B9-0D14-4089-9AA5-8AE022F46336}"/>
              </a:ext>
            </a:extLst>
          </p:cNvPr>
          <p:cNvSpPr/>
          <p:nvPr/>
        </p:nvSpPr>
        <p:spPr>
          <a:xfrm>
            <a:off x="79884" y="122727"/>
            <a:ext cx="1046651" cy="1622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EA9CC0-5E7E-40DF-ACC9-1D46B4347FAF}"/>
              </a:ext>
            </a:extLst>
          </p:cNvPr>
          <p:cNvSpPr/>
          <p:nvPr/>
        </p:nvSpPr>
        <p:spPr>
          <a:xfrm>
            <a:off x="79884" y="133539"/>
            <a:ext cx="10466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número de vezes que o loop é executado é adaptativo, baseado na contagem de sucessos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93F9A63-07B8-4C95-B1FD-159E642DBCAA}"/>
              </a:ext>
            </a:extLst>
          </p:cNvPr>
          <p:cNvCxnSpPr>
            <a:cxnSpLocks/>
          </p:cNvCxnSpPr>
          <p:nvPr/>
        </p:nvCxnSpPr>
        <p:spPr>
          <a:xfrm flipH="1">
            <a:off x="1115616" y="1131590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3E0679B6-56BC-4F76-AEB3-6AB62FC7E472}"/>
              </a:ext>
            </a:extLst>
          </p:cNvPr>
          <p:cNvSpPr/>
          <p:nvPr/>
        </p:nvSpPr>
        <p:spPr>
          <a:xfrm>
            <a:off x="2524378" y="3443104"/>
            <a:ext cx="1656184" cy="1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16BD647-1951-47E9-844D-0254D78A8E1F}"/>
              </a:ext>
            </a:extLst>
          </p:cNvPr>
          <p:cNvSpPr/>
          <p:nvPr/>
        </p:nvSpPr>
        <p:spPr>
          <a:xfrm>
            <a:off x="2645310" y="3473395"/>
            <a:ext cx="14632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função de mutação recebe uma lista de operadores que podem ser usados para modificar a sequência de genes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E35B34E-0179-45FC-92E2-826DAF5B0380}"/>
              </a:ext>
            </a:extLst>
          </p:cNvPr>
          <p:cNvCxnSpPr>
            <a:cxnSpLocks/>
          </p:cNvCxnSpPr>
          <p:nvPr/>
        </p:nvCxnSpPr>
        <p:spPr>
          <a:xfrm>
            <a:off x="2267744" y="1707654"/>
            <a:ext cx="648072" cy="165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CB590169-10A2-41E8-8497-C5018632BFFA}"/>
              </a:ext>
            </a:extLst>
          </p:cNvPr>
          <p:cNvSpPr/>
          <p:nvPr/>
        </p:nvSpPr>
        <p:spPr>
          <a:xfrm>
            <a:off x="37592" y="2612611"/>
            <a:ext cx="1656184" cy="146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F4E8FC-27CE-4FA3-877C-5872FED6021D}"/>
              </a:ext>
            </a:extLst>
          </p:cNvPr>
          <p:cNvSpPr/>
          <p:nvPr/>
        </p:nvSpPr>
        <p:spPr>
          <a:xfrm>
            <a:off x="158524" y="2612611"/>
            <a:ext cx="14632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cada loop é feita uma cópia dos operadores. Um é selecionado e usado para tentar modificar a sequência de genes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D1196E7-0AB4-49BE-90A4-C26C40D007EC}"/>
              </a:ext>
            </a:extLst>
          </p:cNvPr>
          <p:cNvCxnSpPr>
            <a:cxnSpLocks/>
          </p:cNvCxnSpPr>
          <p:nvPr/>
        </p:nvCxnSpPr>
        <p:spPr>
          <a:xfrm>
            <a:off x="3646274" y="2700207"/>
            <a:ext cx="1282817" cy="57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FCA50DB3-6AD6-48F5-9540-D95A6B77C43D}"/>
              </a:ext>
            </a:extLst>
          </p:cNvPr>
          <p:cNvSpPr/>
          <p:nvPr/>
        </p:nvSpPr>
        <p:spPr>
          <a:xfrm>
            <a:off x="6654773" y="843558"/>
            <a:ext cx="1656184" cy="2153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B5707E5-7D86-4843-B00C-CAD616AB050A}"/>
              </a:ext>
            </a:extLst>
          </p:cNvPr>
          <p:cNvSpPr/>
          <p:nvPr/>
        </p:nvSpPr>
        <p:spPr>
          <a:xfrm>
            <a:off x="6775705" y="873850"/>
            <a:ext cx="146324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operador retorna um valor booleano indicando se pode ou não fazer a mudança. Se não, o </a:t>
            </a:r>
            <a:r>
              <a:rPr lang="pt-BR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operadr</a:t>
            </a:r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é removido da cópia temporária e não será tentado novamente no próximo loop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10A0CBC-411A-4B56-841C-3BE902057988}"/>
              </a:ext>
            </a:extLst>
          </p:cNvPr>
          <p:cNvCxnSpPr>
            <a:cxnSpLocks/>
          </p:cNvCxnSpPr>
          <p:nvPr/>
        </p:nvCxnSpPr>
        <p:spPr>
          <a:xfrm flipH="1">
            <a:off x="1347062" y="1425913"/>
            <a:ext cx="624783" cy="118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24EB94A8-49BE-4FCF-8E5F-75DB802E3D72}"/>
              </a:ext>
            </a:extLst>
          </p:cNvPr>
          <p:cNvSpPr/>
          <p:nvPr/>
        </p:nvSpPr>
        <p:spPr>
          <a:xfrm>
            <a:off x="4993638" y="3048122"/>
            <a:ext cx="1656184" cy="1971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A4E81FF-661D-4597-B269-C27504C98541}"/>
              </a:ext>
            </a:extLst>
          </p:cNvPr>
          <p:cNvSpPr/>
          <p:nvPr/>
        </p:nvSpPr>
        <p:spPr>
          <a:xfrm>
            <a:off x="5114570" y="3048122"/>
            <a:ext cx="14632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Quando o operador faz a mudança, o fitness é comparado com o fitness inicial. Se o fitness for melhorado, a contagem do loop é atualizada e o loop para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75281D8-A0D2-4FB9-A697-DA14252428C4}"/>
              </a:ext>
            </a:extLst>
          </p:cNvPr>
          <p:cNvCxnSpPr>
            <a:cxnSpLocks/>
          </p:cNvCxnSpPr>
          <p:nvPr/>
        </p:nvCxnSpPr>
        <p:spPr>
          <a:xfrm flipV="1">
            <a:off x="3996351" y="1577011"/>
            <a:ext cx="2624514" cy="310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538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568863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 operadores de mutação padrão são: </a:t>
            </a:r>
            <a:r>
              <a:rPr lang="pt-BR" sz="23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add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23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remove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23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replace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23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swap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lang="pt-BR" sz="23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 parâmetros específicos das funções são providos quando a lista dos operadores de mutação é criada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4385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Operadores de mutação</a:t>
            </a:r>
          </a:p>
        </p:txBody>
      </p:sp>
    </p:spTree>
    <p:extLst>
      <p:ext uri="{BB962C8B-B14F-4D97-AF65-F5344CB8AC3E}">
        <p14:creationId xmlns:p14="http://schemas.microsoft.com/office/powerpoint/2010/main" val="1819836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56886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O teste começa com uma função que adiciona as letras únicas das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strings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desejadas para o set de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tokens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 que o algoritmo irá para construir a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RegEx</a:t>
            </a:r>
            <a:endParaRPr lang="pt-BR" sz="2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Depois vêm as funções de auxílio (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fnDisplay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fnGetFitness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fnMutate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Finalmente, a definição da função de teste propriamente dita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1024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Teste</a:t>
            </a:r>
          </a:p>
        </p:txBody>
      </p:sp>
    </p:spTree>
    <p:extLst>
      <p:ext uri="{BB962C8B-B14F-4D97-AF65-F5344CB8AC3E}">
        <p14:creationId xmlns:p14="http://schemas.microsoft.com/office/powerpoint/2010/main" val="114234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1"/>
          <a:stretch/>
        </p:blipFill>
        <p:spPr>
          <a:xfrm>
            <a:off x="6201544" y="0"/>
            <a:ext cx="2942456" cy="51435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58780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Desenvolver um AG para resolver uma expressão regular (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RegEx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RegEx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deve identificar todos os itens em um set pré-definido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Os itens que não estiverem no set também devem ser identificados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4186866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607AF9-85A4-4467-8BB7-BDD5AA31C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50" t="19157" b="54626"/>
          <a:stretch/>
        </p:blipFill>
        <p:spPr>
          <a:xfrm>
            <a:off x="971600" y="627534"/>
            <a:ext cx="751698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48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1" y="1851670"/>
            <a:ext cx="8269997" cy="12241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9512" y="213970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137628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0BD7D6-F920-4385-A2A2-8D97435EE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r="58662" b="30720"/>
          <a:stretch/>
        </p:blipFill>
        <p:spPr>
          <a:xfrm>
            <a:off x="1475656" y="65747"/>
            <a:ext cx="6192688" cy="48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34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1" y="267494"/>
            <a:ext cx="8269997" cy="17281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9512" y="411510"/>
            <a:ext cx="59766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Resolvendo </a:t>
            </a:r>
            <a:r>
              <a:rPr lang="pt-BR" sz="4400" b="1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RegEx</a:t>
            </a:r>
            <a:r>
              <a:rPr lang="pt-BR" sz="4400" b="1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 com</a:t>
            </a:r>
          </a:p>
          <a:p>
            <a:r>
              <a:rPr lang="pt-BR" sz="4400" b="1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Algoritmos Genéticos</a:t>
            </a:r>
            <a:endParaRPr lang="pt-BR" sz="3200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819DF7-75FB-4859-B63E-D78A7C4CB6AA}"/>
              </a:ext>
            </a:extLst>
          </p:cNvPr>
          <p:cNvSpPr txBox="1"/>
          <p:nvPr/>
        </p:nvSpPr>
        <p:spPr>
          <a:xfrm>
            <a:off x="179512" y="2067694"/>
            <a:ext cx="7416824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Código fonte: </a:t>
            </a:r>
            <a:r>
              <a:rPr lang="pt-BR" sz="23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https://github.com/cyslug/geneticRegEx</a:t>
            </a:r>
          </a:p>
          <a:p>
            <a:endParaRPr lang="pt-BR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Referências</a:t>
            </a:r>
          </a:p>
          <a:p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SHEPPARD, Clinton. </a:t>
            </a:r>
            <a:r>
              <a:rPr lang="pt-BR" sz="1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Genetic</a:t>
            </a:r>
            <a:r>
              <a:rPr lang="pt-B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Algorithms</a:t>
            </a:r>
            <a:r>
              <a:rPr lang="pt-B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pt-B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Python</a:t>
            </a:r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Austin, </a:t>
            </a:r>
            <a:r>
              <a:rPr lang="pt-B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Clincon</a:t>
            </a:r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sheppard</a:t>
            </a:r>
            <a:r>
              <a:rPr lang="pt-BR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2016.</a:t>
            </a:r>
          </a:p>
          <a:p>
            <a:endParaRPr lang="pt-BR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Outras fontes consultadas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Genetic programming meets regular expressions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Automatic Web Data Extraction based on Genetic Algorithms and Regular Expressions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Automatic Generation of Regular Expressions from Examples with Genetic Programming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94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1"/>
          <a:stretch/>
        </p:blipFill>
        <p:spPr>
          <a:xfrm>
            <a:off x="6201544" y="0"/>
            <a:ext cx="2942456" cy="51435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587801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Forma de identificar cadeias de caracteres específicas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Podem ser palavras, caracteres particulares ou padrões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Derivados do trabalho do matemático Stephen Cole 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Kleene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criador da álgebra de conjuntos regulares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Serviu de base para os primeiros algoritmos de busca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356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Regular </a:t>
            </a:r>
            <a:r>
              <a:rPr lang="pt-BR" sz="3200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expressions</a:t>
            </a:r>
            <a:endParaRPr lang="pt-BR" sz="3200" dirty="0">
              <a:solidFill>
                <a:schemeClr val="bg1"/>
              </a:solidFill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01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1"/>
          <a:stretch/>
        </p:blipFill>
        <p:spPr>
          <a:xfrm>
            <a:off x="6201544" y="0"/>
            <a:ext cx="2942456" cy="51435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587801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Busca e substituição de expressões em editores de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Validação de formatos de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Realce de sintaxe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Filtragem de informação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Busca de padrões específicos em tarefas como a raspagem de dados da web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4531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Regular </a:t>
            </a:r>
            <a:r>
              <a:rPr lang="pt-BR" sz="3200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expressions</a:t>
            </a:r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: usos</a:t>
            </a:r>
          </a:p>
        </p:txBody>
      </p:sp>
    </p:spTree>
    <p:extLst>
      <p:ext uri="{BB962C8B-B14F-4D97-AF65-F5344CB8AC3E}">
        <p14:creationId xmlns:p14="http://schemas.microsoft.com/office/powerpoint/2010/main" val="134703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1"/>
          <a:stretch/>
        </p:blipFill>
        <p:spPr>
          <a:xfrm>
            <a:off x="6201544" y="0"/>
            <a:ext cx="2942456" cy="51435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587801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Barra vertical (|) separa alternativas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? Indica que há zero ou uma ocorrência do elemento precedente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* indica que há zero ou mais ocorrências do elemento precedente (</a:t>
            </a:r>
            <a:r>
              <a:rPr lang="it-IT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ab*c: "ac", "abc", "abbc")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+ 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indica que há uma ou mais ocorrências do elemento precedente (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ab+c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"abc", "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abbc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", "</a:t>
            </a:r>
            <a:r>
              <a:rPr lang="pt-BR" sz="23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abbbc</a:t>
            </a: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", mas não "ac"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5150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Regular </a:t>
            </a:r>
            <a:r>
              <a:rPr lang="pt-BR" sz="3200" dirty="0" err="1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expressions</a:t>
            </a:r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: padrões</a:t>
            </a:r>
          </a:p>
        </p:txBody>
      </p:sp>
    </p:spTree>
    <p:extLst>
      <p:ext uri="{BB962C8B-B14F-4D97-AF65-F5344CB8AC3E}">
        <p14:creationId xmlns:p14="http://schemas.microsoft.com/office/powerpoint/2010/main" val="1143683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B3435C-BADC-4435-A262-E36E59CD0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3" r="46063" b="57711"/>
          <a:stretch/>
        </p:blipFill>
        <p:spPr>
          <a:xfrm>
            <a:off x="611560" y="987574"/>
            <a:ext cx="8244409" cy="252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8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C53FA14-E0B0-4B88-BB71-5E36E50660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1"/>
          <a:stretch/>
        </p:blipFill>
        <p:spPr>
          <a:xfrm>
            <a:off x="6201544" y="0"/>
            <a:ext cx="2942456" cy="51435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1" y="411510"/>
            <a:ext cx="8269997" cy="86409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23528" y="1563638"/>
            <a:ext cx="58780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Geração automática de expressões regulares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Extração automática de dados da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Detecção e bloqueio de spam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Aprendizado de padrões de texto a estratégia de dividir para conquistar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9512" y="506456"/>
            <a:ext cx="6251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Possíveis usos combinados com AG</a:t>
            </a:r>
          </a:p>
        </p:txBody>
      </p:sp>
    </p:spTree>
    <p:extLst>
      <p:ext uri="{BB962C8B-B14F-4D97-AF65-F5344CB8AC3E}">
        <p14:creationId xmlns:p14="http://schemas.microsoft.com/office/powerpoint/2010/main" val="158769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746C260-D63D-4437-B309-16999CF17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12" t="12988" r="6688" b="57711"/>
          <a:stretch/>
        </p:blipFill>
        <p:spPr>
          <a:xfrm>
            <a:off x="1403648" y="177484"/>
            <a:ext cx="6048672" cy="47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79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1" y="1851670"/>
            <a:ext cx="8269997" cy="12241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9512" y="2139702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Segoe UI Light" pitchFamily="34" charset="0"/>
                <a:cs typeface="Segoe UI Light" pitchFamily="34" charset="0"/>
              </a:rPr>
              <a:t>O projeto</a:t>
            </a:r>
          </a:p>
        </p:txBody>
      </p:sp>
    </p:spTree>
    <p:extLst>
      <p:ext uri="{BB962C8B-B14F-4D97-AF65-F5344CB8AC3E}">
        <p14:creationId xmlns:p14="http://schemas.microsoft.com/office/powerpoint/2010/main" val="14353550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8686</TotalTime>
  <Words>738</Words>
  <Application>Microsoft Office PowerPoint</Application>
  <PresentationFormat>Apresentação na tela (16:9)</PresentationFormat>
  <Paragraphs>92</Paragraphs>
  <Slides>23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Segoe UI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Mídias Sociais</dc:title>
  <dc:creator>moyses costa</dc:creator>
  <cp:lastModifiedBy>Robson Pandolfi</cp:lastModifiedBy>
  <cp:revision>267</cp:revision>
  <dcterms:created xsi:type="dcterms:W3CDTF">2014-07-10T20:50:30Z</dcterms:created>
  <dcterms:modified xsi:type="dcterms:W3CDTF">2017-11-30T21:37:19Z</dcterms:modified>
</cp:coreProperties>
</file>